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4" r:id="rId7"/>
    <p:sldId id="266" r:id="rId8"/>
    <p:sldId id="268" r:id="rId9"/>
    <p:sldId id="269" r:id="rId10"/>
    <p:sldId id="260" r:id="rId11"/>
    <p:sldId id="270" r:id="rId12"/>
    <p:sldId id="272" r:id="rId13"/>
    <p:sldId id="274" r:id="rId14"/>
    <p:sldId id="275" r:id="rId15"/>
    <p:sldId id="276" r:id="rId16"/>
    <p:sldId id="277" r:id="rId17"/>
    <p:sldId id="281" r:id="rId18"/>
    <p:sldId id="280" r:id="rId19"/>
    <p:sldId id="279" r:id="rId20"/>
    <p:sldId id="278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674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359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776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326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754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879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621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458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814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375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48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811E2-ED1C-435C-B8A8-A2E1F2FA5891}" type="datetimeFigureOut">
              <a:rPr lang="sk-SK" smtClean="0"/>
              <a:t>7. 1. 2016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9F72-E538-4B86-9FFD-07A6866FF8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485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3.wdp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656183"/>
          </a:xfrm>
        </p:spPr>
        <p:txBody>
          <a:bodyPr>
            <a:noAutofit/>
          </a:bodyPr>
          <a:lstStyle/>
          <a:p>
            <a:r>
              <a:rPr lang="sk-SK" sz="6000" dirty="0" smtClean="0">
                <a:latin typeface="Broadway" panose="04040905080B02020502" pitchFamily="82" charset="0"/>
              </a:rPr>
              <a:t>Náš región a naša škola</a:t>
            </a:r>
            <a:endParaRPr lang="sk-SK" sz="6000" dirty="0">
              <a:latin typeface="Broadway" panose="04040905080B020205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3168352" cy="2853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7826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Základná škola  Podhoroď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20" y="4581128"/>
            <a:ext cx="2036367" cy="20363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ázok 4"/>
          <p:cNvPicPr/>
          <p:nvPr/>
        </p:nvPicPr>
        <p:blipFill rotWithShape="1">
          <a:blip r:embed="rId4"/>
          <a:srcRect l="75704" t="18235" r="2817" b="37941"/>
          <a:stretch/>
        </p:blipFill>
        <p:spPr bwMode="auto">
          <a:xfrm>
            <a:off x="539552" y="1700808"/>
            <a:ext cx="3528392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73986"/>
            <a:ext cx="4104456" cy="271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26432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...skrášľovanie nášho okolia...</a:t>
            </a:r>
            <a:endParaRPr lang="sk-SK" dirty="0"/>
          </a:p>
        </p:txBody>
      </p:sp>
      <p:pic>
        <p:nvPicPr>
          <p:cNvPr id="1026" name="Picture 2" descr="C:\Users\Vlastnik\Desktop\Deň Zeme apríl 2010\Deň Zeme apríl 2010 0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6" b="9861"/>
          <a:stretch/>
        </p:blipFill>
        <p:spPr bwMode="auto">
          <a:xfrm>
            <a:off x="539552" y="1556793"/>
            <a:ext cx="2664296" cy="2516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6128" r="7003"/>
          <a:stretch/>
        </p:blipFill>
        <p:spPr>
          <a:xfrm>
            <a:off x="1763688" y="3717032"/>
            <a:ext cx="4696691" cy="2939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3"/>
            <a:ext cx="3384375" cy="2797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8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3915" cy="28529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8496"/>
            <a:ext cx="4512501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06" y="476672"/>
            <a:ext cx="4416490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068960"/>
            <a:ext cx="2662602" cy="3550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0715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0"/>
          <a:stretch/>
        </p:blipFill>
        <p:spPr>
          <a:xfrm>
            <a:off x="395536" y="404664"/>
            <a:ext cx="3024336" cy="26972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3552395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45024"/>
            <a:ext cx="5040560" cy="2564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72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lastnik\Desktop\ŠKOLA2014\Deň Zeme apríl 2010 0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34948"/>
          <a:stretch/>
        </p:blipFill>
        <p:spPr bwMode="auto">
          <a:xfrm>
            <a:off x="683568" y="836712"/>
            <a:ext cx="4175684" cy="2529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32" y="729807"/>
            <a:ext cx="3375811" cy="2531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3" y="3479335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01008"/>
            <a:ext cx="2031690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90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celoštátna akcia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Vyčistime si Slovensko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"Kto raz ide zbierať, ten už nebude zahadzovať. To je najdôležitejšie,...”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6912"/>
            <a:ext cx="6696744" cy="39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13429" r="13625"/>
          <a:stretch/>
        </p:blipFill>
        <p:spPr>
          <a:xfrm>
            <a:off x="4792635" y="316485"/>
            <a:ext cx="3394364" cy="2968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39"/>
          <a:stretch/>
        </p:blipFill>
        <p:spPr>
          <a:xfrm>
            <a:off x="251520" y="3068960"/>
            <a:ext cx="4286766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/>
          <a:stretch/>
        </p:blipFill>
        <p:spPr>
          <a:xfrm>
            <a:off x="4695977" y="3393233"/>
            <a:ext cx="3784751" cy="3212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2274"/>
            <a:ext cx="3384376" cy="25382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BlokTextu 6"/>
          <p:cNvSpPr txBox="1"/>
          <p:nvPr/>
        </p:nvSpPr>
        <p:spPr>
          <a:xfrm>
            <a:off x="395536" y="587727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...čistil aj pán starosta...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999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76672"/>
            <a:ext cx="5088565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34934"/>
            <a:ext cx="5040560" cy="3780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38674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Hodina Zeme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34580"/>
            <a:ext cx="3014462" cy="2260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412776"/>
            <a:ext cx="4692013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72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Deň Zeme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91" y="1412776"/>
            <a:ext cx="2757168" cy="2067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26265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3146"/>
            <a:ext cx="4091947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741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Obec Podhoroď</a:t>
            </a:r>
            <a:endParaRPr lang="sk-SK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 descr="mapa-europy-s-polohou-obce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96744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2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9" y="1484784"/>
            <a:ext cx="2949792" cy="3933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4793771" cy="3595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78219"/>
            <a:ext cx="3851919" cy="288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538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Deň vody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001866"/>
            <a:ext cx="2334005" cy="175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6" y="2978193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79685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797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Stredoeurópsky deň stromov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6" y="1196752"/>
            <a:ext cx="3360373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34" y="1412776"/>
            <a:ext cx="4155232" cy="26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t="20339"/>
          <a:stretch/>
        </p:blipFill>
        <p:spPr>
          <a:xfrm>
            <a:off x="692727" y="3968790"/>
            <a:ext cx="3434716" cy="26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07" y="3857584"/>
            <a:ext cx="3785659" cy="283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5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.....tvorba našich detí...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240026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84" y="2060848"/>
            <a:ext cx="5244075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13947" b="9715"/>
          <a:stretch/>
        </p:blipFill>
        <p:spPr>
          <a:xfrm>
            <a:off x="946862" y="3645024"/>
            <a:ext cx="2257757" cy="299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56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t="30930"/>
          <a:stretch/>
        </p:blipFill>
        <p:spPr>
          <a:xfrm>
            <a:off x="611560" y="692696"/>
            <a:ext cx="3948830" cy="2226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60560"/>
            <a:ext cx="3948830" cy="279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361840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7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4"/>
            <a:ext cx="3648405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24771"/>
            <a:ext cx="3605639" cy="2704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7032"/>
            <a:ext cx="3219485" cy="24146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2"/>
            <a:ext cx="2862318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09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.....jeseň, pani bohatá...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2729277" cy="2046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3648405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0303"/>
          <a:stretch/>
        </p:blipFill>
        <p:spPr>
          <a:xfrm>
            <a:off x="467544" y="3933056"/>
            <a:ext cx="4032448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7678" r="21061"/>
          <a:stretch/>
        </p:blipFill>
        <p:spPr>
          <a:xfrm>
            <a:off x="5292080" y="3933056"/>
            <a:ext cx="2596805" cy="2660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9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3676828" cy="2757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....starostlivosť o vtáčiky v zime..</a:t>
            </a:r>
            <a:endParaRPr lang="sk-SK" b="1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5" y="1412776"/>
            <a:ext cx="2918453" cy="2188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1"/>
          <a:stretch/>
        </p:blipFill>
        <p:spPr>
          <a:xfrm>
            <a:off x="755576" y="4154194"/>
            <a:ext cx="3611893" cy="232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87" y="4477584"/>
            <a:ext cx="2651223" cy="1988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08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06319"/>
            <a:ext cx="3000333" cy="2250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8"/>
          <a:stretch/>
        </p:blipFill>
        <p:spPr>
          <a:xfrm>
            <a:off x="4180090" y="332656"/>
            <a:ext cx="4440493" cy="26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7"/>
          <a:stretch/>
        </p:blipFill>
        <p:spPr>
          <a:xfrm>
            <a:off x="1835697" y="3473702"/>
            <a:ext cx="5472608" cy="304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lokTextu 8"/>
          <p:cNvSpPr txBox="1"/>
          <p:nvPr/>
        </p:nvSpPr>
        <p:spPr>
          <a:xfrm>
            <a:off x="3275856" y="60212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....1. máj ...</a:t>
            </a:r>
            <a:endParaRPr lang="sk-SK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899592" y="293973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...vianočné aranžovanie..</a:t>
            </a:r>
            <a:endParaRPr lang="sk-SK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4932040" y="2939734"/>
            <a:ext cx="262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Hodina deťom - zbierka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0336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Základná škola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90861"/>
            <a:ext cx="3168352" cy="270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328764" cy="2824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56992"/>
            <a:ext cx="3600400" cy="3250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17348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" b="22897"/>
          <a:stretch/>
        </p:blipFill>
        <p:spPr>
          <a:xfrm>
            <a:off x="251520" y="568036"/>
            <a:ext cx="4647570" cy="250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5558" b="14091"/>
          <a:stretch/>
        </p:blipFill>
        <p:spPr>
          <a:xfrm>
            <a:off x="3995936" y="1165029"/>
            <a:ext cx="4842070" cy="329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5" r="11108" b="24071"/>
          <a:stretch/>
        </p:blipFill>
        <p:spPr>
          <a:xfrm>
            <a:off x="221788" y="3441576"/>
            <a:ext cx="5320145" cy="2840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BlokTextu 7"/>
          <p:cNvSpPr txBox="1"/>
          <p:nvPr/>
        </p:nvSpPr>
        <p:spPr>
          <a:xfrm>
            <a:off x="5868144" y="4861667"/>
            <a:ext cx="2329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...kultúrne vystúpenie </a:t>
            </a:r>
          </a:p>
          <a:p>
            <a:r>
              <a:rPr lang="sk-SK" b="1" dirty="0" smtClean="0"/>
              <a:t>v obci Ruská Bystrá...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2406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13787" r="1984" b="11667"/>
          <a:stretch/>
        </p:blipFill>
        <p:spPr>
          <a:xfrm>
            <a:off x="899592" y="2132856"/>
            <a:ext cx="7197391" cy="381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/>
          <p:cNvSpPr txBox="1"/>
          <p:nvPr/>
        </p:nvSpPr>
        <p:spPr>
          <a:xfrm>
            <a:off x="899591" y="980728"/>
            <a:ext cx="719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"Príroda je oproti nám vo výhode,  môže existovať  bez nás,  </a:t>
            </a:r>
            <a:endParaRPr lang="sk-SK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ale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my bez nej nie."</a:t>
            </a:r>
          </a:p>
          <a:p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Základnú školu v Podhorodi navštevujú žiaci piatich obcí.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895">
            <a:off x="566514" y="1867065"/>
            <a:ext cx="2311509" cy="1678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128">
            <a:off x="5725414" y="1903618"/>
            <a:ext cx="2628900" cy="1743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411">
            <a:off x="401865" y="4661035"/>
            <a:ext cx="3048000" cy="1504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4770">
            <a:off x="5331375" y="4555781"/>
            <a:ext cx="2847975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00" y="2706142"/>
            <a:ext cx="3024336" cy="1743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BlokTextu 10"/>
          <p:cNvSpPr txBox="1"/>
          <p:nvPr/>
        </p:nvSpPr>
        <p:spPr>
          <a:xfrm rot="20380850">
            <a:off x="1030645" y="3737214"/>
            <a:ext cx="158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R. Bystrá</a:t>
            </a:r>
            <a:endParaRPr lang="sk-SK" sz="2800" dirty="0"/>
          </a:p>
        </p:txBody>
      </p:sp>
      <p:sp>
        <p:nvSpPr>
          <p:cNvPr id="12" name="BlokTextu 11"/>
          <p:cNvSpPr txBox="1"/>
          <p:nvPr/>
        </p:nvSpPr>
        <p:spPr>
          <a:xfrm rot="1194392">
            <a:off x="5876247" y="3789350"/>
            <a:ext cx="2619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R. Hrabovec</a:t>
            </a:r>
            <a:endParaRPr lang="sk-SK" sz="2800" dirty="0"/>
          </a:p>
        </p:txBody>
      </p:sp>
      <p:sp>
        <p:nvSpPr>
          <p:cNvPr id="13" name="BlokTextu 12"/>
          <p:cNvSpPr txBox="1"/>
          <p:nvPr/>
        </p:nvSpPr>
        <p:spPr>
          <a:xfrm rot="20308485">
            <a:off x="1722268" y="5944345"/>
            <a:ext cx="198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Inovce</a:t>
            </a:r>
            <a:endParaRPr lang="sk-SK" sz="2800" dirty="0"/>
          </a:p>
        </p:txBody>
      </p:sp>
      <p:sp>
        <p:nvSpPr>
          <p:cNvPr id="14" name="BlokTextu 13"/>
          <p:cNvSpPr txBox="1"/>
          <p:nvPr/>
        </p:nvSpPr>
        <p:spPr>
          <a:xfrm rot="1084112">
            <a:off x="4896384" y="6092249"/>
            <a:ext cx="289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Beňatina</a:t>
            </a:r>
            <a:endParaRPr lang="sk-SK" sz="2800" dirty="0"/>
          </a:p>
        </p:txBody>
      </p:sp>
      <p:sp>
        <p:nvSpPr>
          <p:cNvPr id="15" name="BlokTextu 14"/>
          <p:cNvSpPr txBox="1"/>
          <p:nvPr/>
        </p:nvSpPr>
        <p:spPr>
          <a:xfrm>
            <a:off x="3101106" y="2132856"/>
            <a:ext cx="204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  Podhoroď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981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Podhoroď</a:t>
            </a:r>
            <a:endParaRPr lang="sk-SK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86808" cy="4691063"/>
          </a:xfrm>
        </p:spPr>
        <p:txBody>
          <a:bodyPr>
            <a:noAutofit/>
          </a:bodyPr>
          <a:lstStyle/>
          <a:p>
            <a:pPr algn="just"/>
            <a:r>
              <a:rPr lang="sk-SK" sz="2200" dirty="0"/>
              <a:t>Obec Podhoroď leží na východnom okraji Vihorlatských </a:t>
            </a:r>
            <a:r>
              <a:rPr lang="sk-SK" sz="2200" dirty="0" smtClean="0"/>
              <a:t>vrchov. Západná </a:t>
            </a:r>
            <a:r>
              <a:rPr lang="sk-SK" sz="2200" dirty="0"/>
              <a:t>časť chotára tvorí severovýchodnú hranicu ochranného pásma Chránenej krajinnej oblasti Vihorlat.  </a:t>
            </a:r>
          </a:p>
          <a:p>
            <a:pPr algn="just"/>
            <a:r>
              <a:rPr lang="sk-SK" sz="2200" dirty="0"/>
              <a:t>V katastrálnom území obce je </a:t>
            </a:r>
            <a:r>
              <a:rPr lang="sk-SK" sz="2200" b="1" dirty="0"/>
              <a:t>prírodná rezervácia Lysá</a:t>
            </a:r>
            <a:r>
              <a:rPr lang="sk-SK" sz="2200" dirty="0"/>
              <a:t>. Nachádza sa asi 1,5 km juhozápadne od </a:t>
            </a:r>
            <a:r>
              <a:rPr lang="sk-SK" sz="2200" dirty="0" smtClean="0"/>
              <a:t>obce. </a:t>
            </a:r>
          </a:p>
          <a:p>
            <a:pPr algn="just"/>
            <a:r>
              <a:rPr lang="sk-SK" sz="2200" dirty="0" smtClean="0">
                <a:effectLst/>
              </a:rPr>
              <a:t>Podobne ako Lysá je aj </a:t>
            </a:r>
            <a:r>
              <a:rPr lang="sk-SK" sz="2200" b="1" dirty="0" err="1" smtClean="0">
                <a:effectLst/>
              </a:rPr>
              <a:t>Podhoroďský</a:t>
            </a:r>
            <a:r>
              <a:rPr lang="sk-SK" sz="2200" b="1" dirty="0" smtClean="0">
                <a:effectLst/>
              </a:rPr>
              <a:t> hradný vrch evidovaný ako prírodná pamiatka. </a:t>
            </a:r>
            <a:endParaRPr lang="sk-SK" sz="2200" b="1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04864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2404070" cy="2404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Zástupný symbol obsahu 8" descr="erb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3854"/>
            <a:ext cx="1671171" cy="16810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768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Inovce</a:t>
            </a:r>
            <a:endParaRPr lang="sk-SK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1543050" cy="1762125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970783" cy="4691063"/>
          </a:xfrm>
        </p:spPr>
        <p:txBody>
          <a:bodyPr>
            <a:normAutofit/>
          </a:bodyPr>
          <a:lstStyle/>
          <a:p>
            <a:r>
              <a:rPr lang="sk-SK" sz="2400" dirty="0"/>
              <a:t>V obci sa nachádza </a:t>
            </a:r>
            <a:r>
              <a:rPr lang="sk-SK" sz="2400" b="1" dirty="0"/>
              <a:t>drevený kostolík </a:t>
            </a:r>
            <a:r>
              <a:rPr lang="sk-SK" sz="2400" dirty="0"/>
              <a:t>svätého Michala Archanjela z roku 1836, ktorý je vyhlásený </a:t>
            </a:r>
            <a:r>
              <a:rPr lang="sk-SK" sz="2400" b="1" dirty="0"/>
              <a:t>za národnú kultúrnu pamiatku.</a:t>
            </a:r>
          </a:p>
          <a:p>
            <a:endParaRPr lang="sk-SK" sz="2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9040"/>
            <a:ext cx="2160240" cy="216024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97226"/>
            <a:ext cx="3456384" cy="345638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419100" dist="482600" dir="2700000">
              <a:schemeClr val="accent3">
                <a:lumMod val="50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112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09120"/>
            <a:ext cx="2736304" cy="20911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Ruská</a:t>
            </a:r>
            <a:r>
              <a:rPr lang="sk-SK" sz="4400" dirty="0" smtClean="0">
                <a:latin typeface="Monotype Corsiva" panose="03010101010201010101" pitchFamily="66" charset="0"/>
              </a:rPr>
              <a:t> </a:t>
            </a:r>
            <a:r>
              <a:rPr lang="sk-S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Bystrá</a:t>
            </a:r>
            <a:endParaRPr lang="sk-SK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28" y="2996952"/>
            <a:ext cx="2618007" cy="1796861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808058" cy="4946228"/>
          </a:xfrm>
        </p:spPr>
        <p:txBody>
          <a:bodyPr>
            <a:noAutofit/>
          </a:bodyPr>
          <a:lstStyle/>
          <a:p>
            <a:pPr algn="just"/>
            <a:r>
              <a:rPr lang="sk-SK" sz="2200" dirty="0">
                <a:cs typeface="Arial" panose="020B0604020202020204" pitchFamily="34" charset="0"/>
              </a:rPr>
              <a:t>Obec Ruská Bystrá leží v horskom prostredí juhovýchodnej časti </a:t>
            </a:r>
            <a:r>
              <a:rPr lang="sk-SK" sz="2200" dirty="0" smtClean="0">
                <a:cs typeface="Arial" panose="020B0604020202020204" pitchFamily="34" charset="0"/>
              </a:rPr>
              <a:t>Vihorlatu. Kat</a:t>
            </a:r>
            <a:r>
              <a:rPr lang="sk-SK" sz="2200" dirty="0">
                <a:cs typeface="Arial" panose="020B0604020202020204" pitchFamily="34" charset="0"/>
              </a:rPr>
              <a:t>. územie sa nachádza </a:t>
            </a:r>
            <a:r>
              <a:rPr lang="sk-SK" sz="2200" dirty="0" smtClean="0">
                <a:cs typeface="Arial" panose="020B0604020202020204" pitchFamily="34" charset="0"/>
              </a:rPr>
              <a:t>v </a:t>
            </a:r>
            <a:r>
              <a:rPr lang="sk-SK" sz="2200" dirty="0">
                <a:cs typeface="Arial" panose="020B0604020202020204" pitchFamily="34" charset="0"/>
              </a:rPr>
              <a:t>území s </a:t>
            </a:r>
            <a:r>
              <a:rPr lang="sk-SK" sz="2200" b="1" dirty="0">
                <a:cs typeface="Arial" panose="020B0604020202020204" pitchFamily="34" charset="0"/>
              </a:rPr>
              <a:t>vysokým stupňom ochrany </a:t>
            </a:r>
            <a:r>
              <a:rPr lang="sk-SK" sz="2200" b="1" dirty="0" smtClean="0">
                <a:cs typeface="Arial" panose="020B0604020202020204" pitchFamily="34" charset="0"/>
              </a:rPr>
              <a:t>prostredia.</a:t>
            </a:r>
            <a:r>
              <a:rPr lang="sk-SK" sz="2200" dirty="0" smtClean="0">
                <a:cs typeface="Arial" panose="020B0604020202020204" pitchFamily="34" charset="0"/>
              </a:rPr>
              <a:t> Obec </a:t>
            </a:r>
            <a:r>
              <a:rPr lang="sk-SK" sz="2200" dirty="0">
                <a:cs typeface="Arial" panose="020B0604020202020204" pitchFamily="34" charset="0"/>
              </a:rPr>
              <a:t>je napojená aj na sieť turisticky značkovaných </a:t>
            </a:r>
            <a:r>
              <a:rPr lang="sk-SK" sz="2200" dirty="0" smtClean="0">
                <a:cs typeface="Arial" panose="020B0604020202020204" pitchFamily="34" charset="0"/>
              </a:rPr>
              <a:t>chodníkov. </a:t>
            </a:r>
          </a:p>
          <a:p>
            <a:pPr algn="just"/>
            <a:r>
              <a:rPr lang="sk-SK" sz="2200" dirty="0" smtClean="0">
                <a:cs typeface="Arial" panose="020B0604020202020204" pitchFamily="34" charset="0"/>
              </a:rPr>
              <a:t>Chrám, ktorý sa nachádza v obci bol    </a:t>
            </a:r>
          </a:p>
          <a:p>
            <a:pPr algn="just"/>
            <a:r>
              <a:rPr lang="sk-SK" sz="2200" dirty="0" smtClean="0">
                <a:cs typeface="Arial" panose="020B0604020202020204" pitchFamily="34" charset="0"/>
              </a:rPr>
              <a:t> </a:t>
            </a:r>
            <a:r>
              <a:rPr lang="sk-SK" sz="2200" dirty="0">
                <a:cs typeface="Arial" panose="020B0604020202020204" pitchFamily="34" charset="0"/>
              </a:rPr>
              <a:t>7. júla 2008 </a:t>
            </a:r>
            <a:r>
              <a:rPr lang="sk-SK" sz="2200" dirty="0" smtClean="0">
                <a:cs typeface="Arial" panose="020B0604020202020204" pitchFamily="34" charset="0"/>
              </a:rPr>
              <a:t> spolu </a:t>
            </a:r>
            <a:r>
              <a:rPr lang="sk-SK" sz="2200" dirty="0">
                <a:cs typeface="Arial" panose="020B0604020202020204" pitchFamily="34" charset="0"/>
              </a:rPr>
              <a:t>s ďalšími ôsmymi drevenými pamiatkami pod názvom "Drevené chrámy slovenskej časti Karpatského oblúka" </a:t>
            </a:r>
            <a:r>
              <a:rPr lang="sk-SK" sz="2200" b="1" dirty="0">
                <a:cs typeface="Arial" panose="020B0604020202020204" pitchFamily="34" charset="0"/>
              </a:rPr>
              <a:t>zapísaný do Zoznamu svetového dedičstva UNESCO </a:t>
            </a:r>
            <a:r>
              <a:rPr lang="sk-SK" sz="2200" dirty="0">
                <a:cs typeface="Arial" panose="020B0604020202020204" pitchFamily="34" charset="0"/>
              </a:rPr>
              <a:t>na základe výnimočnej </a:t>
            </a:r>
            <a:r>
              <a:rPr lang="sk-SK" sz="2200" dirty="0" smtClean="0">
                <a:cs typeface="Arial" panose="020B0604020202020204" pitchFamily="34" charset="0"/>
              </a:rPr>
              <a:t>celosvetovej hodnoty</a:t>
            </a:r>
            <a:r>
              <a:rPr lang="sk-SK" sz="2200" dirty="0">
                <a:cs typeface="Arial" panose="020B0604020202020204" pitchFamily="34" charset="0"/>
              </a:rPr>
              <a:t>.</a:t>
            </a:r>
            <a:br>
              <a:rPr lang="sk-SK" sz="2200" dirty="0">
                <a:cs typeface="Arial" panose="020B0604020202020204" pitchFamily="34" charset="0"/>
              </a:rPr>
            </a:br>
            <a:endParaRPr lang="sk-SK" sz="2200" dirty="0">
              <a:cs typeface="Arial" panose="020B0604020202020204" pitchFamily="34" charset="0"/>
            </a:endParaRPr>
          </a:p>
        </p:txBody>
      </p:sp>
      <p:pic>
        <p:nvPicPr>
          <p:cNvPr id="7" name="Obrázok 6" descr="http://www.ruskabystra.lekosonline.sk/wp-content/uploads/obe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04" y="1124744"/>
            <a:ext cx="226045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8338"/>
            <a:ext cx="1440160" cy="17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Beňatina</a:t>
            </a:r>
            <a:endParaRPr lang="sk-SK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474840" cy="45612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spcBef>
                <a:spcPts val="0"/>
              </a:spcBef>
            </a:pPr>
            <a:r>
              <a:rPr lang="sk-SK" sz="2200" dirty="0"/>
              <a:t>Beňatina leží medzi Vihorlatom a </a:t>
            </a:r>
            <a:r>
              <a:rPr lang="sk-SK" sz="2200" dirty="0" err="1"/>
              <a:t>Popričným</a:t>
            </a:r>
            <a:r>
              <a:rPr lang="sk-SK" sz="2200" dirty="0"/>
              <a:t> v </a:t>
            </a:r>
            <a:r>
              <a:rPr lang="sk-SK" sz="2200" dirty="0" smtClean="0"/>
              <a:t> </a:t>
            </a:r>
            <a:r>
              <a:rPr lang="sk-SK" sz="2200" dirty="0"/>
              <a:t>kotline potoka </a:t>
            </a:r>
            <a:r>
              <a:rPr lang="sk-SK" sz="2200" dirty="0" err="1"/>
              <a:t>Beňatinská</a:t>
            </a:r>
            <a:r>
              <a:rPr lang="sk-SK" sz="2200" dirty="0"/>
              <a:t> </a:t>
            </a:r>
            <a:r>
              <a:rPr lang="sk-SK" sz="2200" dirty="0" smtClean="0"/>
              <a:t>voda. </a:t>
            </a:r>
            <a:r>
              <a:rPr lang="sk-SK" sz="2200" dirty="0"/>
              <a:t>Medzi  významné lokality patrí  </a:t>
            </a:r>
            <a:r>
              <a:rPr lang="sk-SK" sz="2200" b="1" dirty="0"/>
              <a:t>Jaskyňa pri Beňatine</a:t>
            </a:r>
            <a:r>
              <a:rPr lang="sk-SK" sz="2200" dirty="0" smtClean="0"/>
              <a:t>,</a:t>
            </a:r>
          </a:p>
          <a:p>
            <a:pPr algn="just"/>
            <a:r>
              <a:rPr lang="sk-SK" sz="2200" dirty="0" smtClean="0"/>
              <a:t>  a </a:t>
            </a:r>
            <a:r>
              <a:rPr lang="sk-SK" sz="2200" b="1" dirty="0"/>
              <a:t>Zimovisko netopierov</a:t>
            </a:r>
            <a:r>
              <a:rPr lang="sk-SK" sz="2200" dirty="0"/>
              <a:t>. Chránené a ohrozené druhy živočíchov: netopier </a:t>
            </a:r>
            <a:r>
              <a:rPr lang="sk-SK" sz="2200" dirty="0" smtClean="0"/>
              <a:t>obyčajný, </a:t>
            </a:r>
            <a:r>
              <a:rPr lang="sk-SK" sz="2200" dirty="0" err="1"/>
              <a:t>podkovár</a:t>
            </a:r>
            <a:r>
              <a:rPr lang="sk-SK" sz="2200" dirty="0"/>
              <a:t> </a:t>
            </a:r>
            <a:r>
              <a:rPr lang="sk-SK" sz="2200" dirty="0" smtClean="0"/>
              <a:t>malý. Medzi </a:t>
            </a:r>
            <a:r>
              <a:rPr lang="sk-SK" sz="2200" dirty="0" err="1"/>
              <a:t>vyhlasené</a:t>
            </a:r>
            <a:r>
              <a:rPr lang="sk-SK" sz="2200" dirty="0"/>
              <a:t> Maloplošné chránené územia patrí  </a:t>
            </a:r>
            <a:r>
              <a:rPr lang="sk-SK" sz="2200" b="1" dirty="0" err="1"/>
              <a:t>Beňatinský</a:t>
            </a:r>
            <a:r>
              <a:rPr lang="sk-SK" sz="2200" b="1" dirty="0"/>
              <a:t> travertín</a:t>
            </a:r>
            <a:r>
              <a:rPr lang="sk-SK" sz="2200" dirty="0"/>
              <a:t>, v</a:t>
            </a:r>
            <a:r>
              <a:rPr lang="sk-SK" sz="2200" dirty="0" smtClean="0"/>
              <a:t>yhlásený </a:t>
            </a:r>
            <a:r>
              <a:rPr lang="sk-SK" sz="2200" dirty="0"/>
              <a:t>v roku 1989 na ploche 0,24 ha. Geologická </a:t>
            </a:r>
            <a:r>
              <a:rPr lang="sk-SK" sz="2200" dirty="0" smtClean="0"/>
              <a:t> </a:t>
            </a:r>
            <a:r>
              <a:rPr lang="sk-SK" sz="2200" dirty="0"/>
              <a:t>lokalita je </a:t>
            </a:r>
            <a:r>
              <a:rPr lang="sk-SK" sz="2200" dirty="0" err="1"/>
              <a:t>najvýchodnejšiou</a:t>
            </a:r>
            <a:r>
              <a:rPr lang="sk-SK" sz="2200" dirty="0"/>
              <a:t> lokalitou travertínov na Slovensku.</a:t>
            </a:r>
          </a:p>
        </p:txBody>
      </p:sp>
      <p:pic>
        <p:nvPicPr>
          <p:cNvPr id="6" name="Zástupný symbol obsah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2696"/>
            <a:ext cx="1591766" cy="159176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67454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12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273050"/>
            <a:ext cx="3970785" cy="1162050"/>
          </a:xfrm>
        </p:spPr>
        <p:txBody>
          <a:bodyPr>
            <a:noAutofit/>
          </a:bodyPr>
          <a:lstStyle/>
          <a:p>
            <a:r>
              <a:rPr lang="sk-S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Ruský </a:t>
            </a:r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sk-S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Hrabovec</a:t>
            </a:r>
            <a:endParaRPr lang="sk-SK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1616181" cy="194421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0" cy="4691063"/>
          </a:xfrm>
        </p:spPr>
        <p:txBody>
          <a:bodyPr>
            <a:normAutofit/>
          </a:bodyPr>
          <a:lstStyle/>
          <a:p>
            <a:pPr algn="just"/>
            <a:r>
              <a:rPr lang="sk-SK" sz="2200" dirty="0" smtClean="0"/>
              <a:t>Ruský </a:t>
            </a:r>
            <a:r>
              <a:rPr lang="sk-SK" sz="2200" dirty="0"/>
              <a:t>Hrabovec leží v severnej časti pohoria </a:t>
            </a:r>
            <a:r>
              <a:rPr lang="sk-SK" sz="2200" dirty="0" err="1"/>
              <a:t>Popričný</a:t>
            </a:r>
            <a:r>
              <a:rPr lang="sk-SK" sz="2200" dirty="0"/>
              <a:t> v doline </a:t>
            </a:r>
            <a:r>
              <a:rPr lang="sk-SK" sz="2200" dirty="0" err="1"/>
              <a:t>Stežného</a:t>
            </a:r>
            <a:r>
              <a:rPr lang="sk-SK" sz="2200" dirty="0"/>
              <a:t> potoka, pri štátnej hranici s Ukrajinou. </a:t>
            </a:r>
            <a:r>
              <a:rPr lang="sk-SK" sz="2200" dirty="0" smtClean="0"/>
              <a:t>Nadmorská výška stredu obce je 280 m. Miernejšie </a:t>
            </a:r>
            <a:r>
              <a:rPr lang="sk-SK" sz="2200" dirty="0"/>
              <a:t>spodné časti svahov sú odlesnené, vyššie strmšie, dolinami potokov rozčlenené </a:t>
            </a:r>
            <a:r>
              <a:rPr lang="sk-SK" sz="2200" dirty="0" smtClean="0"/>
              <a:t>svahy </a:t>
            </a:r>
            <a:r>
              <a:rPr lang="sk-SK" sz="2200" dirty="0"/>
              <a:t>sú porastené listnatým lesom.</a:t>
            </a:r>
          </a:p>
          <a:p>
            <a:pPr algn="just"/>
            <a:endParaRPr lang="sk-SK" sz="22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653136"/>
            <a:ext cx="3531951" cy="1959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39689"/>
            <a:ext cx="2316008" cy="349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44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251</Words>
  <Application>Microsoft Office PowerPoint</Application>
  <PresentationFormat>On-screen Show (4:3)</PresentationFormat>
  <Paragraphs>44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Motív Office</vt:lpstr>
      <vt:lpstr>Náš región a naša škola</vt:lpstr>
      <vt:lpstr>Obec Podhoroď</vt:lpstr>
      <vt:lpstr>Základná škola</vt:lpstr>
      <vt:lpstr>Základnú školu v Podhorodi navštevujú žiaci piatich obcí.</vt:lpstr>
      <vt:lpstr>Podhoroď</vt:lpstr>
      <vt:lpstr>Inovce</vt:lpstr>
      <vt:lpstr>Ruská Bystrá</vt:lpstr>
      <vt:lpstr>Beňatina</vt:lpstr>
      <vt:lpstr>Ruský  Hrabovec</vt:lpstr>
      <vt:lpstr>Základná škola  Podhoroď</vt:lpstr>
      <vt:lpstr>...skrášľovanie nášho okolia...</vt:lpstr>
      <vt:lpstr>PowerPoint Presentation</vt:lpstr>
      <vt:lpstr>PowerPoint Presentation</vt:lpstr>
      <vt:lpstr>PowerPoint Presentation</vt:lpstr>
      <vt:lpstr> celoštátna akcia  Vyčistime si Slovensko    </vt:lpstr>
      <vt:lpstr>PowerPoint Presentation</vt:lpstr>
      <vt:lpstr>PowerPoint Presentation</vt:lpstr>
      <vt:lpstr>Hodina Zeme</vt:lpstr>
      <vt:lpstr>Deň Zeme</vt:lpstr>
      <vt:lpstr>PowerPoint Presentation</vt:lpstr>
      <vt:lpstr>Deň vody</vt:lpstr>
      <vt:lpstr>Stredoeurópsky deň stromov</vt:lpstr>
      <vt:lpstr>.....tvorba našich detí...</vt:lpstr>
      <vt:lpstr>PowerPoint Presentation</vt:lpstr>
      <vt:lpstr>PowerPoint Presentation</vt:lpstr>
      <vt:lpstr>PowerPoint Presentation</vt:lpstr>
      <vt:lpstr>.....jeseň, pani bohatá...</vt:lpstr>
      <vt:lpstr>....starostlivosť o vtáčiky v zime..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</dc:title>
  <dc:creator>Vlastnik</dc:creator>
  <cp:lastModifiedBy>jana</cp:lastModifiedBy>
  <cp:revision>39</cp:revision>
  <dcterms:created xsi:type="dcterms:W3CDTF">2014-09-30T09:38:43Z</dcterms:created>
  <dcterms:modified xsi:type="dcterms:W3CDTF">2016-01-06T23:58:00Z</dcterms:modified>
</cp:coreProperties>
</file>